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69" r:id="rId4"/>
    <p:sldId id="259" r:id="rId5"/>
    <p:sldId id="260" r:id="rId6"/>
    <p:sldId id="270" r:id="rId7"/>
    <p:sldId id="271" r:id="rId8"/>
    <p:sldId id="272" r:id="rId9"/>
    <p:sldId id="273" r:id="rId10"/>
    <p:sldId id="274" r:id="rId11"/>
    <p:sldId id="275" r:id="rId12"/>
    <p:sldId id="26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5" autoAdjust="0"/>
    <p:restoredTop sz="85548" autoAdjust="0"/>
  </p:normalViewPr>
  <p:slideViewPr>
    <p:cSldViewPr>
      <p:cViewPr varScale="1">
        <p:scale>
          <a:sx n="74" d="100"/>
          <a:sy n="74" d="100"/>
        </p:scale>
        <p:origin x="1722" y="66"/>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artisteer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Discuss with the students the difference between knowing about someone and knowing them directly. The student book uses the example of George Washington, but, you could use examples of other famous people whom your students may know </a:t>
            </a:r>
            <a:r>
              <a:rPr lang="en-US" sz="1200" i="1" kern="1200" dirty="0">
                <a:solidFill>
                  <a:schemeClr val="tx1"/>
                </a:solidFill>
                <a:effectLst/>
                <a:latin typeface="+mn-lt"/>
                <a:ea typeface="+mn-ea"/>
                <a:cs typeface="+mn-cs"/>
              </a:rPr>
              <a:t>about </a:t>
            </a:r>
            <a:r>
              <a:rPr lang="en-US" sz="1200" kern="1200" dirty="0">
                <a:solidFill>
                  <a:schemeClr val="tx1"/>
                </a:solidFill>
                <a:effectLst/>
                <a:latin typeface="+mn-lt"/>
                <a:ea typeface="+mn-ea"/>
                <a:cs typeface="+mn-cs"/>
              </a:rPr>
              <a:t>but do not </a:t>
            </a:r>
            <a:r>
              <a:rPr lang="en-US" sz="1200" i="1" kern="1200" dirty="0">
                <a:solidFill>
                  <a:schemeClr val="tx1"/>
                </a:solidFill>
                <a:effectLst/>
                <a:latin typeface="+mn-lt"/>
                <a:ea typeface="+mn-ea"/>
                <a:cs typeface="+mn-cs"/>
              </a:rPr>
              <a:t>know </a:t>
            </a:r>
            <a:r>
              <a:rPr lang="en-US" sz="1200" kern="1200" dirty="0">
                <a:solidFill>
                  <a:schemeClr val="tx1"/>
                </a:solidFill>
                <a:effectLst/>
                <a:latin typeface="+mn-lt"/>
                <a:ea typeface="+mn-ea"/>
                <a:cs typeface="+mn-cs"/>
              </a:rPr>
              <a:t>directly or personally. The amazing thing about Divine Revelation is that it enables us to know God directly.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1923497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Thoom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Ensure that the students understand that biblical inerrancy refers to the truths of faith, not anything else! The Bible is not inerrant, for example, with regard to history or science.</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3899466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Invite the students to share their questions out loud, as time permits, or they could type their questions into a Google Doc that can be added to or edited throughout the semester.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3124454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cheapbooks  / Shutterstock.com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davidf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any or all of the students have taken or are currently taking an art class, a discussion about the first bullet point on this slide may be productive. How do they put themselves into their art? What can they deduce about an artist as they examine what he or she has produced?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817087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World History Archive / Alamy Stock Photo</a:t>
            </a:r>
            <a:r>
              <a:rPr lang="en-US" dirty="0"/>
              <a:t> </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As you teach this slide and the subsequent slides, emphasize or clarify that Aquinas is not using the word </a:t>
            </a:r>
            <a:r>
              <a:rPr lang="en-US" sz="1200" i="1" kern="1200" dirty="0">
                <a:solidFill>
                  <a:schemeClr val="tx1"/>
                </a:solidFill>
                <a:effectLst/>
                <a:latin typeface="+mn-lt"/>
                <a:ea typeface="+mn-ea"/>
                <a:cs typeface="+mn-cs"/>
              </a:rPr>
              <a:t>proof</a:t>
            </a:r>
            <a:r>
              <a:rPr lang="en-US" sz="1200" kern="1200" dirty="0">
                <a:solidFill>
                  <a:schemeClr val="tx1"/>
                </a:solidFill>
                <a:effectLst/>
                <a:latin typeface="+mn-lt"/>
                <a:ea typeface="+mn-ea"/>
                <a:cs typeface="+mn-cs"/>
              </a:rPr>
              <a:t> in the same way we use it today. These are not scientific proofs; rather, they are arguments based on logic.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elnavegante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Alta Oosthuizen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2089640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violetkaipa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751531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velirina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760138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agsandrew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11627971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t>God’s Revelation</a:t>
            </a:r>
          </a:p>
        </p:txBody>
      </p:sp>
      <p:sp>
        <p:nvSpPr>
          <p:cNvPr id="3" name="Subtitle 2"/>
          <p:cNvSpPr txBox="1">
            <a:spLocks/>
          </p:cNvSpPr>
          <p:nvPr/>
        </p:nvSpPr>
        <p:spPr>
          <a:xfrm>
            <a:off x="0" y="3422317"/>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1, Chapter 2</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TX006064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825309"/>
            <a:ext cx="8458200" cy="762000"/>
          </a:xfrm>
        </p:spPr>
        <p:txBody>
          <a:bodyPr>
            <a:normAutofit/>
          </a:bodyPr>
          <a:lstStyle/>
          <a:p>
            <a:r>
              <a:rPr lang="en-US" dirty="0"/>
              <a:t>Divine Revelation </a:t>
            </a:r>
            <a:endParaRPr lang="en-US" sz="3200" dirty="0"/>
          </a:p>
        </p:txBody>
      </p:sp>
      <p:sp>
        <p:nvSpPr>
          <p:cNvPr id="3" name="Content Placeholder 2"/>
          <p:cNvSpPr>
            <a:spLocks noGrp="1"/>
          </p:cNvSpPr>
          <p:nvPr>
            <p:ph idx="1"/>
          </p:nvPr>
        </p:nvSpPr>
        <p:spPr>
          <a:xfrm>
            <a:off x="838200" y="1567258"/>
            <a:ext cx="7543800" cy="1697312"/>
          </a:xfrm>
        </p:spPr>
        <p:txBody>
          <a:bodyPr>
            <a:noAutofit/>
          </a:bodyPr>
          <a:lstStyle/>
          <a:p>
            <a:pPr lvl="0"/>
            <a:r>
              <a:rPr lang="en-US" b="1" dirty="0"/>
              <a:t>Natural revelation</a:t>
            </a:r>
            <a:r>
              <a:rPr lang="en-US" dirty="0"/>
              <a:t> enables us </a:t>
            </a:r>
            <a:r>
              <a:rPr lang="en-US" i="1" dirty="0"/>
              <a:t>to know about God</a:t>
            </a:r>
            <a:r>
              <a:rPr lang="en-US" dirty="0"/>
              <a:t>, but </a:t>
            </a:r>
            <a:r>
              <a:rPr lang="en-US" b="1" dirty="0"/>
              <a:t>Divine Revelation</a:t>
            </a:r>
            <a:r>
              <a:rPr lang="en-US" dirty="0"/>
              <a:t> enables us </a:t>
            </a:r>
            <a:r>
              <a:rPr lang="en-US" i="1" dirty="0"/>
              <a:t>to know God</a:t>
            </a:r>
            <a:r>
              <a:rPr lang="en-US" dirty="0"/>
              <a:t>.</a:t>
            </a:r>
          </a:p>
          <a:p>
            <a:r>
              <a:rPr lang="en-US" dirty="0"/>
              <a:t>Divine Revelation is God’s self-communication through which he makes known the mystery of his divine plan.</a:t>
            </a:r>
          </a:p>
          <a:p>
            <a:pPr lvl="0"/>
            <a:endParaRPr lang="en-US" dirty="0"/>
          </a:p>
        </p:txBody>
      </p:sp>
      <p:pic>
        <p:nvPicPr>
          <p:cNvPr id="6" name="Picture 5">
            <a:extLst>
              <a:ext uri="{FF2B5EF4-FFF2-40B4-BE49-F238E27FC236}">
                <a16:creationId xmlns:a16="http://schemas.microsoft.com/office/drawing/2014/main" id="{B7B065EC-F70E-6546-85D0-08A44204FD2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500"/>
          <a:stretch/>
        </p:blipFill>
        <p:spPr>
          <a:xfrm>
            <a:off x="6019800" y="3340770"/>
            <a:ext cx="2438400" cy="2526630"/>
          </a:xfrm>
          <a:prstGeom prst="rect">
            <a:avLst/>
          </a:prstGeom>
        </p:spPr>
      </p:pic>
      <p:sp>
        <p:nvSpPr>
          <p:cNvPr id="9" name="Content Placeholder 2">
            <a:extLst>
              <a:ext uri="{FF2B5EF4-FFF2-40B4-BE49-F238E27FC236}">
                <a16:creationId xmlns:a16="http://schemas.microsoft.com/office/drawing/2014/main" id="{BFDEF79C-FC7D-424B-983E-40F050639C61}"/>
              </a:ext>
            </a:extLst>
          </p:cNvPr>
          <p:cNvSpPr txBox="1">
            <a:spLocks/>
          </p:cNvSpPr>
          <p:nvPr/>
        </p:nvSpPr>
        <p:spPr>
          <a:xfrm>
            <a:off x="838200" y="3540437"/>
            <a:ext cx="5334000" cy="169731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Divine Revelation is most fully realized in the life, Passion, death, and Resurrection of Jesus Christ.</a:t>
            </a:r>
          </a:p>
          <a:p>
            <a:r>
              <a:rPr lang="en-US" dirty="0"/>
              <a:t>One of the best ways to know Jesus Christ is to meet him in Sacred Scripture. </a:t>
            </a:r>
          </a:p>
        </p:txBody>
      </p:sp>
    </p:spTree>
    <p:extLst>
      <p:ext uri="{BB962C8B-B14F-4D97-AF65-F5344CB8AC3E}">
        <p14:creationId xmlns:p14="http://schemas.microsoft.com/office/powerpoint/2010/main" val="742510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825309"/>
            <a:ext cx="8458200" cy="762000"/>
          </a:xfrm>
        </p:spPr>
        <p:txBody>
          <a:bodyPr>
            <a:normAutofit/>
          </a:bodyPr>
          <a:lstStyle/>
          <a:p>
            <a:r>
              <a:rPr lang="en-US" dirty="0"/>
              <a:t>Bible Basics</a:t>
            </a:r>
            <a:endParaRPr lang="en-US" sz="3200" dirty="0"/>
          </a:p>
        </p:txBody>
      </p:sp>
      <p:pic>
        <p:nvPicPr>
          <p:cNvPr id="5" name="Picture 4">
            <a:extLst>
              <a:ext uri="{FF2B5EF4-FFF2-40B4-BE49-F238E27FC236}">
                <a16:creationId xmlns:a16="http://schemas.microsoft.com/office/drawing/2014/main" id="{7C0FD87A-3822-7548-A712-9D0D4F62E280}"/>
              </a:ext>
            </a:extLst>
          </p:cNvPr>
          <p:cNvPicPr>
            <a:picLocks noChangeAspect="1"/>
          </p:cNvPicPr>
          <p:nvPr/>
        </p:nvPicPr>
        <p:blipFill rotWithShape="1">
          <a:blip r:embed="rId3">
            <a:extLst>
              <a:ext uri="{28A0092B-C50C-407E-A947-70E740481C1C}">
                <a14:useLocalDpi xmlns:a14="http://schemas.microsoft.com/office/drawing/2010/main" val="0"/>
              </a:ext>
            </a:extLst>
          </a:blip>
          <a:srcRect l="10790" t="5797" r="14211" b="6469"/>
          <a:stretch/>
        </p:blipFill>
        <p:spPr>
          <a:xfrm>
            <a:off x="5558702" y="1066800"/>
            <a:ext cx="3585298" cy="3841390"/>
          </a:xfrm>
          <a:prstGeom prst="rect">
            <a:avLst/>
          </a:prstGeom>
        </p:spPr>
      </p:pic>
      <p:sp>
        <p:nvSpPr>
          <p:cNvPr id="3" name="Content Placeholder 2"/>
          <p:cNvSpPr>
            <a:spLocks noGrp="1"/>
          </p:cNvSpPr>
          <p:nvPr>
            <p:ph idx="1"/>
          </p:nvPr>
        </p:nvSpPr>
        <p:spPr>
          <a:xfrm>
            <a:off x="685800" y="1567258"/>
            <a:ext cx="5638800" cy="1697312"/>
          </a:xfrm>
        </p:spPr>
        <p:txBody>
          <a:bodyPr>
            <a:noAutofit/>
          </a:bodyPr>
          <a:lstStyle/>
          <a:p>
            <a:pPr lvl="0"/>
            <a:r>
              <a:rPr lang="en-US" dirty="0"/>
              <a:t>The Bible is </a:t>
            </a:r>
            <a:r>
              <a:rPr lang="en-US" b="1" dirty="0"/>
              <a:t>divinely inspired</a:t>
            </a:r>
            <a:r>
              <a:rPr lang="en-US" dirty="0"/>
              <a:t>, which means that the Holy Spirit helped the human authors to communicate God’s divine message of salvation.</a:t>
            </a:r>
          </a:p>
          <a:p>
            <a:pPr lvl="0"/>
            <a:r>
              <a:rPr lang="en-US" dirty="0"/>
              <a:t>God is the true author of </a:t>
            </a:r>
            <a:br>
              <a:rPr lang="en-US" dirty="0"/>
            </a:br>
            <a:r>
              <a:rPr lang="en-US" dirty="0"/>
              <a:t>Sacred Scripture.</a:t>
            </a:r>
          </a:p>
          <a:p>
            <a:pPr lvl="0"/>
            <a:r>
              <a:rPr lang="en-US" dirty="0"/>
              <a:t>The Bible teaches the truths of faith accurately and without error. This is called </a:t>
            </a:r>
            <a:r>
              <a:rPr lang="en-US" b="1" dirty="0"/>
              <a:t>biblical inerrancy</a:t>
            </a:r>
            <a:r>
              <a:rPr lang="en-US" dirty="0"/>
              <a:t>.</a:t>
            </a:r>
          </a:p>
          <a:p>
            <a:pPr lvl="0"/>
            <a:endParaRPr lang="en-US" dirty="0"/>
          </a:p>
        </p:txBody>
      </p:sp>
    </p:spTree>
    <p:extLst>
      <p:ext uri="{BB962C8B-B14F-4D97-AF65-F5344CB8AC3E}">
        <p14:creationId xmlns:p14="http://schemas.microsoft.com/office/powerpoint/2010/main" val="536540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838200"/>
            <a:ext cx="8229600" cy="990600"/>
          </a:xfrm>
        </p:spPr>
        <p:txBody>
          <a:bodyPr>
            <a:normAutofit/>
          </a:bodyPr>
          <a:lstStyle/>
          <a:p>
            <a:r>
              <a:rPr lang="en-US" sz="3200" dirty="0"/>
              <a:t>The Bible and Science</a:t>
            </a:r>
          </a:p>
        </p:txBody>
      </p:sp>
      <p:sp>
        <p:nvSpPr>
          <p:cNvPr id="3" name="Content Placeholder 2"/>
          <p:cNvSpPr>
            <a:spLocks noGrp="1"/>
          </p:cNvSpPr>
          <p:nvPr>
            <p:ph idx="1"/>
          </p:nvPr>
        </p:nvSpPr>
        <p:spPr>
          <a:xfrm>
            <a:off x="2352675" y="1838325"/>
            <a:ext cx="6629400" cy="3238500"/>
          </a:xfrm>
        </p:spPr>
        <p:txBody>
          <a:bodyPr>
            <a:normAutofit/>
          </a:bodyPr>
          <a:lstStyle/>
          <a:p>
            <a:pPr marL="0" indent="0">
              <a:buNone/>
            </a:pPr>
            <a:r>
              <a:rPr lang="en-US" b="1" dirty="0"/>
              <a:t>Discuss with a partner: </a:t>
            </a:r>
          </a:p>
          <a:p>
            <a:pPr marL="0" indent="0">
              <a:buNone/>
            </a:pPr>
            <a:r>
              <a:rPr lang="en-US" dirty="0"/>
              <a:t>	What is your biggest question </a:t>
            </a:r>
            <a:br>
              <a:rPr lang="en-US" dirty="0"/>
            </a:br>
            <a:r>
              <a:rPr lang="en-US" dirty="0"/>
              <a:t>	about the Bible?</a:t>
            </a:r>
          </a:p>
          <a:p>
            <a:endParaRPr lang="en-US" dirty="0"/>
          </a:p>
        </p:txBody>
      </p:sp>
      <p:pic>
        <p:nvPicPr>
          <p:cNvPr id="6" name="Picture 5">
            <a:extLst>
              <a:ext uri="{FF2B5EF4-FFF2-40B4-BE49-F238E27FC236}">
                <a16:creationId xmlns:a16="http://schemas.microsoft.com/office/drawing/2014/main" id="{37B0C609-B4C5-394D-B938-F8C90B0124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828800"/>
            <a:ext cx="1295400" cy="1295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1577339"/>
            <a:ext cx="7924800" cy="685800"/>
          </a:xfrm>
        </p:spPr>
        <p:txBody>
          <a:bodyPr>
            <a:noAutofit/>
          </a:bodyPr>
          <a:lstStyle/>
          <a:p>
            <a:pPr algn="ctr"/>
            <a:r>
              <a:rPr lang="en-US" sz="3200" dirty="0"/>
              <a:t>How do I know God exists? </a:t>
            </a:r>
          </a:p>
        </p:txBody>
      </p:sp>
      <p:pic>
        <p:nvPicPr>
          <p:cNvPr id="6" name="Content Placeholder 5">
            <a:extLst>
              <a:ext uri="{FF2B5EF4-FFF2-40B4-BE49-F238E27FC236}">
                <a16:creationId xmlns:a16="http://schemas.microsoft.com/office/drawing/2014/main" id="{163D73FA-434A-0747-A03E-402E0FAB8841}"/>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6967" r="4776"/>
          <a:stretch/>
        </p:blipFill>
        <p:spPr>
          <a:xfrm>
            <a:off x="1965960" y="2514600"/>
            <a:ext cx="5212080" cy="3321844"/>
          </a:xfrm>
        </p:spPr>
      </p:pic>
      <p:sp>
        <p:nvSpPr>
          <p:cNvPr id="7" name="Title 4">
            <a:extLst>
              <a:ext uri="{FF2B5EF4-FFF2-40B4-BE49-F238E27FC236}">
                <a16:creationId xmlns:a16="http://schemas.microsoft.com/office/drawing/2014/main" id="{EF83175D-B5DB-4A51-8B28-C191351AA9C7}"/>
              </a:ext>
            </a:extLst>
          </p:cNvPr>
          <p:cNvSpPr txBox="1">
            <a:spLocks/>
          </p:cNvSpPr>
          <p:nvPr/>
        </p:nvSpPr>
        <p:spPr>
          <a:xfrm>
            <a:off x="609600" y="89153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914400"/>
            <a:ext cx="8763000" cy="685800"/>
          </a:xfrm>
        </p:spPr>
        <p:txBody>
          <a:bodyPr>
            <a:noAutofit/>
          </a:bodyPr>
          <a:lstStyle/>
          <a:p>
            <a:r>
              <a:rPr lang="en-US" dirty="0"/>
              <a:t>Finding the Artist in the Art</a:t>
            </a:r>
            <a:r>
              <a:rPr lang="en-US" sz="3200" dirty="0"/>
              <a:t> </a:t>
            </a:r>
          </a:p>
        </p:txBody>
      </p:sp>
      <p:sp>
        <p:nvSpPr>
          <p:cNvPr id="7" name="Content Placeholder 2">
            <a:extLst>
              <a:ext uri="{FF2B5EF4-FFF2-40B4-BE49-F238E27FC236}">
                <a16:creationId xmlns:a16="http://schemas.microsoft.com/office/drawing/2014/main" id="{F0A65D71-3D54-ED47-93ED-13F0BB4EC203}"/>
              </a:ext>
            </a:extLst>
          </p:cNvPr>
          <p:cNvSpPr txBox="1">
            <a:spLocks/>
          </p:cNvSpPr>
          <p:nvPr/>
        </p:nvSpPr>
        <p:spPr>
          <a:xfrm>
            <a:off x="838200" y="1722437"/>
            <a:ext cx="4648200" cy="4373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Artwork reveals something about the artist who created it.  </a:t>
            </a:r>
          </a:p>
          <a:p>
            <a:pPr lvl="0"/>
            <a:r>
              <a:rPr lang="en-US" dirty="0"/>
              <a:t>Similarly, the universe reveals something of its Creator, God.</a:t>
            </a:r>
          </a:p>
          <a:p>
            <a:pPr lvl="0"/>
            <a:r>
              <a:rPr lang="en-US" dirty="0"/>
              <a:t>Coming to know God through what we can observe and experience is called </a:t>
            </a:r>
            <a:r>
              <a:rPr lang="en-US" b="1" dirty="0"/>
              <a:t>natural revelation</a:t>
            </a:r>
            <a:r>
              <a:rPr lang="en-US" dirty="0"/>
              <a:t>.</a:t>
            </a:r>
          </a:p>
        </p:txBody>
      </p:sp>
      <p:pic>
        <p:nvPicPr>
          <p:cNvPr id="8" name="Picture 7">
            <a:extLst>
              <a:ext uri="{FF2B5EF4-FFF2-40B4-BE49-F238E27FC236}">
                <a16:creationId xmlns:a16="http://schemas.microsoft.com/office/drawing/2014/main" id="{91FEEAC4-8F90-9C47-A20B-9B8AAC97B6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2600" y="1562100"/>
            <a:ext cx="2819400" cy="4229100"/>
          </a:xfrm>
          <a:prstGeom prst="rect">
            <a:avLst/>
          </a:prstGeom>
        </p:spPr>
      </p:pic>
    </p:spTree>
    <p:extLst>
      <p:ext uri="{BB962C8B-B14F-4D97-AF65-F5344CB8AC3E}">
        <p14:creationId xmlns:p14="http://schemas.microsoft.com/office/powerpoint/2010/main" val="728376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825309"/>
            <a:ext cx="8458200" cy="762000"/>
          </a:xfrm>
        </p:spPr>
        <p:txBody>
          <a:bodyPr>
            <a:normAutofit/>
          </a:bodyPr>
          <a:lstStyle/>
          <a:p>
            <a:r>
              <a:rPr lang="en-US" dirty="0"/>
              <a:t>Logic: It Just Makes Sense</a:t>
            </a:r>
            <a:r>
              <a:rPr lang="en-US" sz="3200" dirty="0"/>
              <a:t> </a:t>
            </a:r>
          </a:p>
        </p:txBody>
      </p:sp>
      <p:pic>
        <p:nvPicPr>
          <p:cNvPr id="5" name="Picture 4">
            <a:extLst>
              <a:ext uri="{FF2B5EF4-FFF2-40B4-BE49-F238E27FC236}">
                <a16:creationId xmlns:a16="http://schemas.microsoft.com/office/drawing/2014/main" id="{39E1204F-8643-E444-8D39-87CA5AC2D5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3706" y="2169629"/>
            <a:ext cx="2971114" cy="3603850"/>
          </a:xfrm>
          <a:prstGeom prst="rect">
            <a:avLst/>
          </a:prstGeom>
        </p:spPr>
      </p:pic>
      <p:sp>
        <p:nvSpPr>
          <p:cNvPr id="3" name="Content Placeholder 2"/>
          <p:cNvSpPr>
            <a:spLocks noGrp="1"/>
          </p:cNvSpPr>
          <p:nvPr>
            <p:ph idx="1"/>
          </p:nvPr>
        </p:nvSpPr>
        <p:spPr>
          <a:xfrm>
            <a:off x="914400" y="1567257"/>
            <a:ext cx="6858000" cy="1697312"/>
          </a:xfrm>
        </p:spPr>
        <p:txBody>
          <a:bodyPr/>
          <a:lstStyle/>
          <a:p>
            <a:pPr lvl="0"/>
            <a:r>
              <a:rPr lang="en-US" dirty="0"/>
              <a:t>Another aspect of natural revelation is using our human reason to learn about God.  </a:t>
            </a:r>
          </a:p>
          <a:p>
            <a:pPr lvl="0"/>
            <a:r>
              <a:rPr lang="en-US" dirty="0"/>
              <a:t>The medieval scholastic theologians specialized in this.</a:t>
            </a:r>
          </a:p>
        </p:txBody>
      </p:sp>
      <p:sp>
        <p:nvSpPr>
          <p:cNvPr id="8" name="Content Placeholder 2">
            <a:extLst>
              <a:ext uri="{FF2B5EF4-FFF2-40B4-BE49-F238E27FC236}">
                <a16:creationId xmlns:a16="http://schemas.microsoft.com/office/drawing/2014/main" id="{D7F60547-69B9-CF46-A598-F669293D07F8}"/>
              </a:ext>
            </a:extLst>
          </p:cNvPr>
          <p:cNvSpPr txBox="1">
            <a:spLocks/>
          </p:cNvSpPr>
          <p:nvPr/>
        </p:nvSpPr>
        <p:spPr>
          <a:xfrm>
            <a:off x="914400" y="3157861"/>
            <a:ext cx="5141494" cy="169731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Foremost among them was Saint Thomas Aquinas (1225–1274), a Dominican priest who used his human reason and his knowledge of philosophy to provide five “proofs” (convincing arguments) for the existence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dirty="0"/>
              <a:t>Aquinas’s Proof #1: The First Mover</a:t>
            </a:r>
            <a:r>
              <a:rPr lang="en-US" sz="3200" dirty="0"/>
              <a:t> </a:t>
            </a:r>
          </a:p>
        </p:txBody>
      </p:sp>
      <p:sp>
        <p:nvSpPr>
          <p:cNvPr id="7" name="Content Placeholder 2">
            <a:extLst>
              <a:ext uri="{FF2B5EF4-FFF2-40B4-BE49-F238E27FC236}">
                <a16:creationId xmlns:a16="http://schemas.microsoft.com/office/drawing/2014/main" id="{5E5CDD4D-223A-2647-B372-7F6EDA4217B9}"/>
              </a:ext>
            </a:extLst>
          </p:cNvPr>
          <p:cNvSpPr txBox="1">
            <a:spLocks/>
          </p:cNvSpPr>
          <p:nvPr/>
        </p:nvSpPr>
        <p:spPr>
          <a:xfrm>
            <a:off x="433137" y="1676400"/>
            <a:ext cx="8305800" cy="1981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Things move: Something must have started the movement.</a:t>
            </a:r>
          </a:p>
          <a:p>
            <a:pPr marL="0" indent="0">
              <a:buFont typeface="Arial" pitchFamily="34" charset="0"/>
              <a:buNone/>
            </a:pPr>
            <a:endParaRPr lang="en-US" dirty="0"/>
          </a:p>
        </p:txBody>
      </p:sp>
      <p:pic>
        <p:nvPicPr>
          <p:cNvPr id="9" name="Picture 8">
            <a:extLst>
              <a:ext uri="{FF2B5EF4-FFF2-40B4-BE49-F238E27FC236}">
                <a16:creationId xmlns:a16="http://schemas.microsoft.com/office/drawing/2014/main" id="{9CC3E0D9-1529-104B-853E-6258867DD2BE}"/>
              </a:ext>
            </a:extLst>
          </p:cNvPr>
          <p:cNvPicPr>
            <a:picLocks noChangeAspect="1"/>
          </p:cNvPicPr>
          <p:nvPr/>
        </p:nvPicPr>
        <p:blipFill rotWithShape="1">
          <a:blip r:embed="rId3">
            <a:extLst>
              <a:ext uri="{28A0092B-C50C-407E-A947-70E740481C1C}">
                <a14:useLocalDpi xmlns:a14="http://schemas.microsoft.com/office/drawing/2010/main" val="0"/>
              </a:ext>
            </a:extLst>
          </a:blip>
          <a:srcRect t="25167" b="15617"/>
          <a:stretch/>
        </p:blipFill>
        <p:spPr>
          <a:xfrm>
            <a:off x="1385637" y="2438400"/>
            <a:ext cx="6400800" cy="3048001"/>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dirty="0"/>
              <a:t>Aquinas’s Proof #2: Causality</a:t>
            </a:r>
            <a:endParaRPr lang="en-US" sz="3200" dirty="0"/>
          </a:p>
        </p:txBody>
      </p:sp>
      <p:sp>
        <p:nvSpPr>
          <p:cNvPr id="7" name="Content Placeholder 2">
            <a:extLst>
              <a:ext uri="{FF2B5EF4-FFF2-40B4-BE49-F238E27FC236}">
                <a16:creationId xmlns:a16="http://schemas.microsoft.com/office/drawing/2014/main" id="{5E5CDD4D-223A-2647-B372-7F6EDA4217B9}"/>
              </a:ext>
            </a:extLst>
          </p:cNvPr>
          <p:cNvSpPr txBox="1">
            <a:spLocks/>
          </p:cNvSpPr>
          <p:nvPr/>
        </p:nvSpPr>
        <p:spPr>
          <a:xfrm>
            <a:off x="685800" y="1676400"/>
            <a:ext cx="8305800" cy="1981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Cause and effect: Something must have happened first.</a:t>
            </a:r>
          </a:p>
          <a:p>
            <a:pPr marL="0" indent="0">
              <a:buFont typeface="Arial" pitchFamily="34" charset="0"/>
              <a:buNone/>
            </a:pPr>
            <a:endParaRPr lang="en-US" dirty="0"/>
          </a:p>
        </p:txBody>
      </p:sp>
      <p:pic>
        <p:nvPicPr>
          <p:cNvPr id="4" name="Picture 3">
            <a:extLst>
              <a:ext uri="{FF2B5EF4-FFF2-40B4-BE49-F238E27FC236}">
                <a16:creationId xmlns:a16="http://schemas.microsoft.com/office/drawing/2014/main" id="{BFBC6938-AEEF-6C40-8841-05245B082393}"/>
              </a:ext>
            </a:extLst>
          </p:cNvPr>
          <p:cNvPicPr>
            <a:picLocks noChangeAspect="1"/>
          </p:cNvPicPr>
          <p:nvPr/>
        </p:nvPicPr>
        <p:blipFill rotWithShape="1">
          <a:blip r:embed="rId3">
            <a:extLst>
              <a:ext uri="{28A0092B-C50C-407E-A947-70E740481C1C}">
                <a14:useLocalDpi xmlns:a14="http://schemas.microsoft.com/office/drawing/2010/main" val="0"/>
              </a:ext>
            </a:extLst>
          </a:blip>
          <a:srcRect t="21614" b="17971"/>
          <a:stretch/>
        </p:blipFill>
        <p:spPr>
          <a:xfrm>
            <a:off x="2390524" y="2438400"/>
            <a:ext cx="4314825" cy="3208404"/>
          </a:xfrm>
          <a:prstGeom prst="rect">
            <a:avLst/>
          </a:prstGeom>
        </p:spPr>
      </p:pic>
    </p:spTree>
    <p:extLst>
      <p:ext uri="{BB962C8B-B14F-4D97-AF65-F5344CB8AC3E}">
        <p14:creationId xmlns:p14="http://schemas.microsoft.com/office/powerpoint/2010/main" val="2530005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dirty="0"/>
              <a:t>Aquinas’s Proof #3: Contingency </a:t>
            </a:r>
            <a:endParaRPr lang="en-US" sz="3200" dirty="0"/>
          </a:p>
        </p:txBody>
      </p:sp>
      <p:sp>
        <p:nvSpPr>
          <p:cNvPr id="7" name="Content Placeholder 2">
            <a:extLst>
              <a:ext uri="{FF2B5EF4-FFF2-40B4-BE49-F238E27FC236}">
                <a16:creationId xmlns:a16="http://schemas.microsoft.com/office/drawing/2014/main" id="{5E5CDD4D-223A-2647-B372-7F6EDA4217B9}"/>
              </a:ext>
            </a:extLst>
          </p:cNvPr>
          <p:cNvSpPr txBox="1">
            <a:spLocks/>
          </p:cNvSpPr>
          <p:nvPr/>
        </p:nvSpPr>
        <p:spPr>
          <a:xfrm>
            <a:off x="685800" y="1524000"/>
            <a:ext cx="8305800" cy="1981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Everything depends on something else: Something must have existed first. </a:t>
            </a:r>
          </a:p>
        </p:txBody>
      </p:sp>
      <p:pic>
        <p:nvPicPr>
          <p:cNvPr id="5" name="Picture 4">
            <a:extLst>
              <a:ext uri="{FF2B5EF4-FFF2-40B4-BE49-F238E27FC236}">
                <a16:creationId xmlns:a16="http://schemas.microsoft.com/office/drawing/2014/main" id="{BFD81161-F821-B146-9951-0D9C1D2B53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2514600"/>
            <a:ext cx="4114800" cy="3188970"/>
          </a:xfrm>
          <a:prstGeom prst="rect">
            <a:avLst/>
          </a:prstGeom>
        </p:spPr>
      </p:pic>
    </p:spTree>
    <p:extLst>
      <p:ext uri="{BB962C8B-B14F-4D97-AF65-F5344CB8AC3E}">
        <p14:creationId xmlns:p14="http://schemas.microsoft.com/office/powerpoint/2010/main" val="2029497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dirty="0"/>
              <a:t>Aquinas’s Proof #4: Perfection </a:t>
            </a:r>
            <a:endParaRPr lang="en-US" sz="3200" dirty="0"/>
          </a:p>
        </p:txBody>
      </p:sp>
      <p:sp>
        <p:nvSpPr>
          <p:cNvPr id="7" name="Content Placeholder 2">
            <a:extLst>
              <a:ext uri="{FF2B5EF4-FFF2-40B4-BE49-F238E27FC236}">
                <a16:creationId xmlns:a16="http://schemas.microsoft.com/office/drawing/2014/main" id="{5E5CDD4D-223A-2647-B372-7F6EDA4217B9}"/>
              </a:ext>
            </a:extLst>
          </p:cNvPr>
          <p:cNvSpPr txBox="1">
            <a:spLocks/>
          </p:cNvSpPr>
          <p:nvPr/>
        </p:nvSpPr>
        <p:spPr>
          <a:xfrm>
            <a:off x="685800" y="1524000"/>
            <a:ext cx="8305800" cy="1981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There’s bad, good, better: There must be a perfect ideal by which the lesser qualities are measured.</a:t>
            </a:r>
          </a:p>
          <a:p>
            <a:pPr marL="0" indent="0">
              <a:buNone/>
            </a:pPr>
            <a:endParaRPr lang="en-US" dirty="0"/>
          </a:p>
        </p:txBody>
      </p:sp>
      <p:pic>
        <p:nvPicPr>
          <p:cNvPr id="4" name="Picture 3">
            <a:extLst>
              <a:ext uri="{FF2B5EF4-FFF2-40B4-BE49-F238E27FC236}">
                <a16:creationId xmlns:a16="http://schemas.microsoft.com/office/drawing/2014/main" id="{9ED33DCA-9D6E-CF42-8E08-68F741F5CA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2362200"/>
            <a:ext cx="4953000" cy="3302000"/>
          </a:xfrm>
          <a:prstGeom prst="rect">
            <a:avLst/>
          </a:prstGeom>
        </p:spPr>
      </p:pic>
    </p:spTree>
    <p:extLst>
      <p:ext uri="{BB962C8B-B14F-4D97-AF65-F5344CB8AC3E}">
        <p14:creationId xmlns:p14="http://schemas.microsoft.com/office/powerpoint/2010/main" val="1068419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dirty="0"/>
              <a:t>Aquinas’s Proof #5: Intelligent Being </a:t>
            </a:r>
            <a:endParaRPr lang="en-US" sz="3200" dirty="0"/>
          </a:p>
        </p:txBody>
      </p:sp>
      <p:sp>
        <p:nvSpPr>
          <p:cNvPr id="7" name="Content Placeholder 2">
            <a:extLst>
              <a:ext uri="{FF2B5EF4-FFF2-40B4-BE49-F238E27FC236}">
                <a16:creationId xmlns:a16="http://schemas.microsoft.com/office/drawing/2014/main" id="{5E5CDD4D-223A-2647-B372-7F6EDA4217B9}"/>
              </a:ext>
            </a:extLst>
          </p:cNvPr>
          <p:cNvSpPr txBox="1">
            <a:spLocks/>
          </p:cNvSpPr>
          <p:nvPr/>
        </p:nvSpPr>
        <p:spPr>
          <a:xfrm>
            <a:off x="685800" y="1524000"/>
            <a:ext cx="8305800" cy="1981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Things behave regularly and orderly: An intelligent being must have given order to the universe.</a:t>
            </a:r>
          </a:p>
          <a:p>
            <a:pPr marL="0" indent="0">
              <a:buNone/>
            </a:pPr>
            <a:endParaRPr lang="en-US" dirty="0"/>
          </a:p>
        </p:txBody>
      </p:sp>
      <p:pic>
        <p:nvPicPr>
          <p:cNvPr id="5" name="Picture 4">
            <a:extLst>
              <a:ext uri="{FF2B5EF4-FFF2-40B4-BE49-F238E27FC236}">
                <a16:creationId xmlns:a16="http://schemas.microsoft.com/office/drawing/2014/main" id="{BEC495CB-8D88-DA40-A36F-2AB4516EEE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1937" y="2514600"/>
            <a:ext cx="4572000" cy="3429000"/>
          </a:xfrm>
          <a:prstGeom prst="rect">
            <a:avLst/>
          </a:prstGeom>
        </p:spPr>
      </p:pic>
    </p:spTree>
    <p:extLst>
      <p:ext uri="{BB962C8B-B14F-4D97-AF65-F5344CB8AC3E}">
        <p14:creationId xmlns:p14="http://schemas.microsoft.com/office/powerpoint/2010/main" val="3672375838"/>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723</TotalTime>
  <Words>679</Words>
  <Application>Microsoft Office PowerPoint</Application>
  <PresentationFormat>On-screen Show (4:3)</PresentationFormat>
  <Paragraphs>68</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LIC Presentation template</vt:lpstr>
      <vt:lpstr>God’s Revelation</vt:lpstr>
      <vt:lpstr>How do I know God exists? </vt:lpstr>
      <vt:lpstr>Finding the Artist in the Art </vt:lpstr>
      <vt:lpstr>Logic: It Just Makes Sense </vt:lpstr>
      <vt:lpstr>Aquinas’s Proof #1: The First Mover </vt:lpstr>
      <vt:lpstr>Aquinas’s Proof #2: Causality</vt:lpstr>
      <vt:lpstr>Aquinas’s Proof #3: Contingency </vt:lpstr>
      <vt:lpstr>Aquinas’s Proof #4: Perfection </vt:lpstr>
      <vt:lpstr>Aquinas’s Proof #5: Intelligent Being </vt:lpstr>
      <vt:lpstr>Divine Revelation </vt:lpstr>
      <vt:lpstr>Bible Basics</vt:lpstr>
      <vt:lpstr>The Bible and Science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67</cp:revision>
  <dcterms:created xsi:type="dcterms:W3CDTF">2011-01-10T17:35:40Z</dcterms:created>
  <dcterms:modified xsi:type="dcterms:W3CDTF">2019-02-15T15:54:26Z</dcterms:modified>
</cp:coreProperties>
</file>